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Roboto"/>
      <p:regular r:id="rId38"/>
      <p:bold r:id="rId39"/>
      <p:italic r:id="rId40"/>
      <p:boldItalic r:id="rId41"/>
    </p:embeddedFont>
    <p:embeddedFont>
      <p:font typeface="Old Standard TT"/>
      <p:regular r:id="rId42"/>
      <p:bold r:id="rId43"/>
      <p: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20" Type="http://schemas.openxmlformats.org/officeDocument/2006/relationships/slide" Target="slides/slide15.xml"/><Relationship Id="rId42" Type="http://schemas.openxmlformats.org/officeDocument/2006/relationships/font" Target="fonts/OldStandardTT-regular.fntdata"/><Relationship Id="rId41" Type="http://schemas.openxmlformats.org/officeDocument/2006/relationships/font" Target="fonts/Roboto-boldItalic.fntdata"/><Relationship Id="rId22" Type="http://schemas.openxmlformats.org/officeDocument/2006/relationships/slide" Target="slides/slide17.xml"/><Relationship Id="rId44" Type="http://schemas.openxmlformats.org/officeDocument/2006/relationships/font" Target="fonts/OldStandardTT-italic.fntdata"/><Relationship Id="rId21" Type="http://schemas.openxmlformats.org/officeDocument/2006/relationships/slide" Target="slides/slide16.xml"/><Relationship Id="rId43" Type="http://schemas.openxmlformats.org/officeDocument/2006/relationships/font" Target="fonts/OldStandardTT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bold.fntdata"/><Relationship Id="rId16" Type="http://schemas.openxmlformats.org/officeDocument/2006/relationships/slide" Target="slides/slide11.xml"/><Relationship Id="rId38" Type="http://schemas.openxmlformats.org/officeDocument/2006/relationships/font" Target="fonts/Robo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f9e0f3e05c_0_10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f9e0f3e05c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f9e0f3e05c_0_10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f9e0f3e05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f9e0f3e05c_0_1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f9e0f3e05c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f9e0f3e05c_0_1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f9e0f3e05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f9e0f3e05c_0_1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f9e0f3e05c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27f7a721da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27f7a721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281f06a4ef_0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281f06a4e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281f06a4ef_0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281f06a4e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81f06a4e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281f06a4e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281f06a4ef_0_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281f06a4e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0357f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0357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281f06a4ef_0_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281f06a4e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281f06a4e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281f06a4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27e5f7c2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27e5f7c2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27e5f7c23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27e5f7c23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27e5f7c236_0_6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27e5f7c23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27e5f7c23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27e5f7c23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27e5f7c236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27e5f7c236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27f7a721d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27f7a721d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27e5f7c23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27e5f7c23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27e5f7c23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27e5f7c23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f9e0f3e05c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f9e0f3e05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27e5f7c23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27e5f7c23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27e5f7c23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27e5f7c23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27e5f7c23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27e5f7c23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f9e0f3e05c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f9e0f3e05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f9e0f3e05c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f9e0f3e05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f9e0f3e05c_0_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f9e0f3e05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f9e0f3e05c_0_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f9e0f3e05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f9e0f3e05c_0_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f9e0f3e05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f9e0f3e05c_0_9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f9e0f3e05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961850"/>
            <a:ext cx="8631300" cy="15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rgbClr val="FFF2CC"/>
                </a:solidFill>
              </a:rPr>
              <a:t>An introduction to Deep Learning in</a:t>
            </a:r>
            <a:br>
              <a:rPr lang="en" sz="2700">
                <a:solidFill>
                  <a:srgbClr val="FFF2CC"/>
                </a:solidFill>
              </a:rPr>
            </a:br>
            <a:r>
              <a:rPr lang="en" sz="2400">
                <a:solidFill>
                  <a:srgbClr val="FFF2CC"/>
                </a:solidFill>
              </a:rPr>
              <a:t>Natural Language Processing: Models, Techniques, and Tools</a:t>
            </a:r>
            <a:endParaRPr sz="2400">
              <a:solidFill>
                <a:srgbClr val="FFF2CC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2CC"/>
              </a:solidFill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Abhinab Acharya, </a:t>
            </a:r>
            <a:r>
              <a:rPr lang="en"/>
              <a:t>Spandan Pyakurel, Sujan Dutta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Advances in NLP: </a:t>
            </a:r>
            <a:r>
              <a:rPr b="1" i="1" lang="en">
                <a:solidFill>
                  <a:schemeClr val="lt2"/>
                </a:solidFill>
              </a:rPr>
              <a:t>Word vectors with neural nets</a:t>
            </a:r>
            <a:endParaRPr b="1" i="1">
              <a:solidFill>
                <a:schemeClr val="lt2"/>
              </a:solidFill>
            </a:endParaRPr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387900" y="1171675"/>
            <a:ext cx="7926600" cy="15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Combining neural networks with word vectors showed improvements in supervised learning.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CNNs have been used to generate feature maps from input word vectors.</a:t>
            </a:r>
            <a:endParaRPr b="1" i="1" sz="2000"/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9400" y="2735275"/>
            <a:ext cx="5305190" cy="210342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Advances in NLP: </a:t>
            </a:r>
            <a:r>
              <a:rPr b="1" i="1" lang="en">
                <a:solidFill>
                  <a:schemeClr val="lt2"/>
                </a:solidFill>
              </a:rPr>
              <a:t>Word vectors with neural nets</a:t>
            </a:r>
            <a:endParaRPr b="1" i="1">
              <a:solidFill>
                <a:schemeClr val="lt2"/>
              </a:solidFill>
            </a:endParaRPr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387900" y="1171675"/>
            <a:ext cx="7926600" cy="15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Encoder-decoder architecture have been proposed for machine translation.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 encoder part (RNN) encodes the source </a:t>
            </a:r>
            <a:r>
              <a:rPr lang="en" sz="2000"/>
              <a:t>language</a:t>
            </a:r>
            <a:r>
              <a:rPr lang="en" sz="2000"/>
              <a:t> word vectors and the decoder (RNN) decodes this to target language.</a:t>
            </a:r>
            <a:endParaRPr sz="2000"/>
          </a:p>
        </p:txBody>
      </p:sp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3000" y="2848725"/>
            <a:ext cx="3496403" cy="2103424"/>
          </a:xfrm>
          <a:prstGeom prst="rect">
            <a:avLst/>
          </a:prstGeom>
          <a:noFill/>
          <a:ln cap="flat" cmpd="sng" w="28575">
            <a:solidFill>
              <a:srgbClr val="2E2E2E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Advances in NLP: </a:t>
            </a:r>
            <a:r>
              <a:rPr b="1" i="1" lang="en">
                <a:solidFill>
                  <a:schemeClr val="lt2"/>
                </a:solidFill>
              </a:rPr>
              <a:t>Attention mechanism</a:t>
            </a:r>
            <a:endParaRPr b="1" i="1">
              <a:solidFill>
                <a:schemeClr val="lt2"/>
              </a:solidFill>
            </a:endParaRPr>
          </a:p>
        </p:txBody>
      </p:sp>
      <p:sp>
        <p:nvSpPr>
          <p:cNvPr id="153" name="Google Shape;153;p24"/>
          <p:cNvSpPr txBox="1"/>
          <p:nvPr>
            <p:ph idx="1" type="body"/>
          </p:nvPr>
        </p:nvSpPr>
        <p:spPr>
          <a:xfrm>
            <a:off x="387900" y="1171675"/>
            <a:ext cx="4035900" cy="19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Long </a:t>
            </a:r>
            <a:r>
              <a:rPr lang="en" sz="2000"/>
              <a:t>sentences can’t be compressed into fixed length vector representation.</a:t>
            </a:r>
            <a:r>
              <a:rPr lang="en" sz="2000"/>
              <a:t> To overcome this, attention mechanism was proposed.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</a:t>
            </a:r>
            <a:r>
              <a:rPr lang="en" sz="2000">
                <a:solidFill>
                  <a:srgbClr val="2E2E2E"/>
                </a:solidFill>
              </a:rPr>
              <a:t>he output state is computed as a linear combination of all context vectors.</a:t>
            </a:r>
            <a:endParaRPr sz="2000"/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8175" y="1400275"/>
            <a:ext cx="3682702" cy="2921051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Advances in NLP: </a:t>
            </a:r>
            <a:r>
              <a:rPr b="1" i="1" lang="en">
                <a:solidFill>
                  <a:schemeClr val="lt2"/>
                </a:solidFill>
              </a:rPr>
              <a:t>ELMo</a:t>
            </a:r>
            <a:endParaRPr b="1" i="1">
              <a:solidFill>
                <a:schemeClr val="lt2"/>
              </a:solidFill>
            </a:endParaRPr>
          </a:p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387900" y="1171675"/>
            <a:ext cx="7669800" cy="13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solidFill>
                  <a:srgbClr val="2E2E2E"/>
                </a:solidFill>
              </a:rPr>
              <a:t>Instead of using a static word vector, ELMo looks at the entire sentence producing a contextualized word embedding through a bidirectional language model.</a:t>
            </a:r>
            <a:endParaRPr sz="2000"/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9637" y="2591925"/>
            <a:ext cx="3906316" cy="2360226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Advances in NLP: </a:t>
            </a:r>
            <a:r>
              <a:rPr b="1" i="1" lang="en">
                <a:solidFill>
                  <a:schemeClr val="lt2"/>
                </a:solidFill>
              </a:rPr>
              <a:t>Transformers</a:t>
            </a:r>
            <a:endParaRPr b="1" i="1">
              <a:solidFill>
                <a:schemeClr val="lt2"/>
              </a:solidFill>
            </a:endParaRPr>
          </a:p>
        </p:txBody>
      </p:sp>
      <p:sp>
        <p:nvSpPr>
          <p:cNvPr id="167" name="Google Shape;167;p26"/>
          <p:cNvSpPr txBox="1"/>
          <p:nvPr>
            <p:ph idx="1" type="body"/>
          </p:nvPr>
        </p:nvSpPr>
        <p:spPr>
          <a:xfrm>
            <a:off x="387900" y="1171675"/>
            <a:ext cx="7669800" cy="35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solidFill>
                  <a:srgbClr val="2E2E2E"/>
                </a:solidFill>
              </a:rPr>
              <a:t>Transformer is the first architecture entirely based on attention to draw global dependencies between input and output, replacing the recurrent layers most commonly used in </a:t>
            </a:r>
            <a:r>
              <a:rPr lang="en" sz="2000">
                <a:solidFill>
                  <a:srgbClr val="2E2E2E"/>
                </a:solidFill>
              </a:rPr>
              <a:t>encoder-decoder architectures.</a:t>
            </a:r>
            <a:endParaRPr sz="2000">
              <a:solidFill>
                <a:srgbClr val="2E2E2E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2000"/>
              <a:buChar char="●"/>
            </a:pPr>
            <a:r>
              <a:rPr lang="en" sz="2000">
                <a:solidFill>
                  <a:srgbClr val="2E2E2E"/>
                </a:solidFill>
              </a:rPr>
              <a:t>BERT kicked off the game!</a:t>
            </a:r>
            <a:endParaRPr sz="2000">
              <a:solidFill>
                <a:srgbClr val="2E2E2E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2000"/>
              <a:buChar char="●"/>
            </a:pPr>
            <a:r>
              <a:rPr lang="en" sz="2000">
                <a:solidFill>
                  <a:srgbClr val="2E2E2E"/>
                </a:solidFill>
              </a:rPr>
              <a:t>Then we had RoBERTa, ALBERT, DistilBERT, MultilingualBERT and many more.</a:t>
            </a:r>
            <a:endParaRPr sz="2000">
              <a:solidFill>
                <a:srgbClr val="2E2E2E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2000"/>
              <a:buChar char="●"/>
            </a:pPr>
            <a:r>
              <a:rPr lang="en" sz="2000">
                <a:solidFill>
                  <a:srgbClr val="2E2E2E"/>
                </a:solidFill>
              </a:rPr>
              <a:t>And of course the latest GPT-2/3/4…</a:t>
            </a:r>
            <a:endParaRPr sz="2000">
              <a:solidFill>
                <a:srgbClr val="2E2E2E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242575" y="1685950"/>
            <a:ext cx="4045200" cy="13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Software</a:t>
            </a:r>
            <a:endParaRPr sz="3000"/>
          </a:p>
        </p:txBody>
      </p:sp>
      <p:sp>
        <p:nvSpPr>
          <p:cNvPr id="173" name="Google Shape;173;p27"/>
          <p:cNvSpPr txBox="1"/>
          <p:nvPr>
            <p:ph idx="2" type="body"/>
          </p:nvPr>
        </p:nvSpPr>
        <p:spPr>
          <a:xfrm>
            <a:off x="4939500" y="952800"/>
            <a:ext cx="3837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Low Level Module:</a:t>
            </a:r>
            <a:br>
              <a:rPr lang="en"/>
            </a:br>
            <a:r>
              <a:rPr lang="en"/>
              <a:t>Tokenization, POS tagging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 Level System:</a:t>
            </a:r>
            <a:br>
              <a:rPr lang="en"/>
            </a:br>
            <a:r>
              <a:rPr lang="en"/>
              <a:t>Document Classification,</a:t>
            </a:r>
            <a:br>
              <a:rPr lang="en"/>
            </a:br>
            <a:r>
              <a:rPr lang="en"/>
              <a:t>Models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NLTK</a:t>
            </a:r>
            <a:endParaRPr b="1" i="1">
              <a:solidFill>
                <a:schemeClr val="lt2"/>
              </a:solidFill>
            </a:endParaRPr>
          </a:p>
        </p:txBody>
      </p:sp>
      <p:sp>
        <p:nvSpPr>
          <p:cNvPr id="179" name="Google Shape;179;p28"/>
          <p:cNvSpPr txBox="1"/>
          <p:nvPr>
            <p:ph idx="1" type="body"/>
          </p:nvPr>
        </p:nvSpPr>
        <p:spPr>
          <a:xfrm>
            <a:off x="387900" y="1171675"/>
            <a:ext cx="7669800" cy="18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solidFill>
                  <a:srgbClr val="2E2E2E"/>
                </a:solidFill>
              </a:rPr>
              <a:t>Good for low level tasks</a:t>
            </a:r>
            <a:endParaRPr sz="2000">
              <a:solidFill>
                <a:srgbClr val="2E2E2E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2000"/>
              <a:buChar char="○"/>
            </a:pPr>
            <a:r>
              <a:rPr lang="en" sz="2000">
                <a:solidFill>
                  <a:srgbClr val="2E2E2E"/>
                </a:solidFill>
              </a:rPr>
              <a:t>Tokenization, stemming, tagging, parsing</a:t>
            </a:r>
            <a:endParaRPr sz="2000">
              <a:solidFill>
                <a:srgbClr val="2E2E2E"/>
              </a:solidFill>
            </a:endParaRPr>
          </a:p>
        </p:txBody>
      </p:sp>
      <p:pic>
        <p:nvPicPr>
          <p:cNvPr id="180" name="Google Shape;1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375" y="2947550"/>
            <a:ext cx="2102917" cy="183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1054" y="3053975"/>
            <a:ext cx="2998896" cy="162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GENSIM</a:t>
            </a:r>
            <a:endParaRPr b="1" i="1">
              <a:solidFill>
                <a:schemeClr val="lt2"/>
              </a:solidFill>
            </a:endParaRPr>
          </a:p>
        </p:txBody>
      </p:sp>
      <p:sp>
        <p:nvSpPr>
          <p:cNvPr id="187" name="Google Shape;187;p29"/>
          <p:cNvSpPr txBox="1"/>
          <p:nvPr>
            <p:ph idx="1" type="body"/>
          </p:nvPr>
        </p:nvSpPr>
        <p:spPr>
          <a:xfrm>
            <a:off x="387900" y="1171675"/>
            <a:ext cx="7669800" cy="18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solidFill>
                  <a:srgbClr val="2E2E2E"/>
                </a:solidFill>
              </a:rPr>
              <a:t>Topic Modeling, Text similarity</a:t>
            </a:r>
            <a:endParaRPr sz="2000">
              <a:solidFill>
                <a:srgbClr val="2E2E2E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solidFill>
                  <a:srgbClr val="2E2E2E"/>
                </a:solidFill>
              </a:rPr>
              <a:t>Popular in Information </a:t>
            </a:r>
            <a:r>
              <a:rPr lang="en" sz="2000">
                <a:solidFill>
                  <a:srgbClr val="2E2E2E"/>
                </a:solidFill>
              </a:rPr>
              <a:t>Retrieval</a:t>
            </a:r>
            <a:r>
              <a:rPr lang="en" sz="2000">
                <a:solidFill>
                  <a:srgbClr val="2E2E2E"/>
                </a:solidFill>
              </a:rPr>
              <a:t> and NLP communities	</a:t>
            </a:r>
            <a:endParaRPr sz="2000">
              <a:solidFill>
                <a:srgbClr val="2E2E2E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2000"/>
              <a:buChar char="●"/>
            </a:pPr>
            <a:r>
              <a:rPr lang="en" sz="2000">
                <a:solidFill>
                  <a:srgbClr val="2E2E2E"/>
                </a:solidFill>
              </a:rPr>
              <a:t>Word2Vec (pretrained)</a:t>
            </a:r>
            <a:endParaRPr sz="2000">
              <a:solidFill>
                <a:srgbClr val="2E2E2E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2000"/>
              <a:buChar char="●"/>
            </a:pPr>
            <a:r>
              <a:rPr lang="en" sz="2000">
                <a:solidFill>
                  <a:srgbClr val="2E2E2E"/>
                </a:solidFill>
              </a:rPr>
              <a:t>Algorithms: LDA, HDP</a:t>
            </a:r>
            <a:endParaRPr sz="2000">
              <a:solidFill>
                <a:srgbClr val="2E2E2E"/>
              </a:solidFill>
            </a:endParaRPr>
          </a:p>
        </p:txBody>
      </p:sp>
      <p:pic>
        <p:nvPicPr>
          <p:cNvPr id="188" name="Google Shape;1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3075" y="2063350"/>
            <a:ext cx="4978048" cy="293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425" y="2833325"/>
            <a:ext cx="2784300" cy="4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912" y="3542150"/>
            <a:ext cx="3415323" cy="145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Spacy</a:t>
            </a:r>
            <a:endParaRPr b="1" i="1">
              <a:solidFill>
                <a:schemeClr val="lt2"/>
              </a:solidFill>
            </a:endParaRPr>
          </a:p>
        </p:txBody>
      </p:sp>
      <p:sp>
        <p:nvSpPr>
          <p:cNvPr id="196" name="Google Shape;196;p30"/>
          <p:cNvSpPr txBox="1"/>
          <p:nvPr>
            <p:ph idx="1" type="body"/>
          </p:nvPr>
        </p:nvSpPr>
        <p:spPr>
          <a:xfrm>
            <a:off x="387900" y="1171675"/>
            <a:ext cx="7669800" cy="18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2000"/>
              <a:buChar char="●"/>
            </a:pPr>
            <a:r>
              <a:rPr lang="en" sz="2000">
                <a:solidFill>
                  <a:srgbClr val="2E2E2E"/>
                </a:solidFill>
              </a:rPr>
              <a:t>Named entity recognition (NER)</a:t>
            </a:r>
            <a:endParaRPr sz="2000">
              <a:solidFill>
                <a:srgbClr val="2E2E2E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2000"/>
              <a:buChar char="●"/>
            </a:pPr>
            <a:r>
              <a:rPr lang="en" sz="2000">
                <a:solidFill>
                  <a:srgbClr val="2E2E2E"/>
                </a:solidFill>
              </a:rPr>
              <a:t>Sentence Segmentation</a:t>
            </a:r>
            <a:endParaRPr sz="2000">
              <a:solidFill>
                <a:srgbClr val="2E2E2E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2000"/>
              <a:buChar char="●"/>
            </a:pPr>
            <a:r>
              <a:rPr lang="en" sz="2000">
                <a:solidFill>
                  <a:srgbClr val="2E2E2E"/>
                </a:solidFill>
              </a:rPr>
              <a:t>POS, Dependency Parsing</a:t>
            </a:r>
            <a:endParaRPr sz="2000">
              <a:solidFill>
                <a:srgbClr val="2E2E2E"/>
              </a:solidFill>
            </a:endParaRPr>
          </a:p>
        </p:txBody>
      </p:sp>
      <p:pic>
        <p:nvPicPr>
          <p:cNvPr id="197" name="Google Shape;1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7126" y="2652050"/>
            <a:ext cx="5110075" cy="212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700" y="2508800"/>
            <a:ext cx="3084776" cy="24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445024"/>
            <a:ext cx="4360175" cy="66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6175" y="1549750"/>
            <a:ext cx="4251825" cy="52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Transformers</a:t>
            </a:r>
            <a:endParaRPr b="1" i="1">
              <a:solidFill>
                <a:schemeClr val="lt2"/>
              </a:solidFill>
            </a:endParaRPr>
          </a:p>
        </p:txBody>
      </p:sp>
      <p:sp>
        <p:nvSpPr>
          <p:cNvPr id="206" name="Google Shape;206;p31"/>
          <p:cNvSpPr txBox="1"/>
          <p:nvPr>
            <p:ph idx="1" type="body"/>
          </p:nvPr>
        </p:nvSpPr>
        <p:spPr>
          <a:xfrm>
            <a:off x="387900" y="1171675"/>
            <a:ext cx="7669800" cy="18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2000"/>
              <a:buChar char="●"/>
            </a:pPr>
            <a:r>
              <a:rPr lang="en" sz="2000">
                <a:solidFill>
                  <a:srgbClr val="2E2E2E"/>
                </a:solidFill>
              </a:rPr>
              <a:t>General Purpose Architectures </a:t>
            </a:r>
            <a:br>
              <a:rPr lang="en" sz="2000">
                <a:solidFill>
                  <a:srgbClr val="2E2E2E"/>
                </a:solidFill>
              </a:rPr>
            </a:br>
            <a:r>
              <a:rPr lang="en" sz="2000">
                <a:solidFill>
                  <a:srgbClr val="2E2E2E"/>
                </a:solidFill>
              </a:rPr>
              <a:t>(Pretrain, Downstream)</a:t>
            </a:r>
            <a:endParaRPr sz="2000">
              <a:solidFill>
                <a:srgbClr val="2E2E2E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2000"/>
              <a:buChar char="●"/>
            </a:pPr>
            <a:r>
              <a:rPr lang="en" sz="2000">
                <a:solidFill>
                  <a:srgbClr val="2E2E2E"/>
                </a:solidFill>
              </a:rPr>
              <a:t>BERT, GPT-2, RoBERTa, XLNet</a:t>
            </a:r>
            <a:endParaRPr sz="2000">
              <a:solidFill>
                <a:srgbClr val="2E2E2E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2000"/>
              <a:buChar char="●"/>
            </a:pPr>
            <a:r>
              <a:rPr lang="en" sz="2000">
                <a:solidFill>
                  <a:srgbClr val="2E2E2E"/>
                </a:solidFill>
              </a:rPr>
              <a:t>Natural Language Understanding, </a:t>
            </a:r>
            <a:br>
              <a:rPr lang="en" sz="2000">
                <a:solidFill>
                  <a:srgbClr val="2E2E2E"/>
                </a:solidFill>
              </a:rPr>
            </a:br>
            <a:r>
              <a:rPr lang="en" sz="2000">
                <a:solidFill>
                  <a:srgbClr val="2E2E2E"/>
                </a:solidFill>
              </a:rPr>
              <a:t>Natural Language Generation</a:t>
            </a:r>
            <a:br>
              <a:rPr lang="en" sz="2000">
                <a:solidFill>
                  <a:srgbClr val="2E2E2E"/>
                </a:solidFill>
              </a:rPr>
            </a:br>
            <a:endParaRPr sz="2000">
              <a:solidFill>
                <a:srgbClr val="2E2E2E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2000"/>
              <a:buChar char="●"/>
            </a:pPr>
            <a:r>
              <a:rPr lang="en" sz="2000">
                <a:solidFill>
                  <a:srgbClr val="2E2E2E"/>
                </a:solidFill>
              </a:rPr>
              <a:t>Pre-trained</a:t>
            </a:r>
            <a:r>
              <a:rPr lang="en" sz="2000">
                <a:solidFill>
                  <a:srgbClr val="2E2E2E"/>
                </a:solidFill>
              </a:rPr>
              <a:t> Models</a:t>
            </a:r>
            <a:endParaRPr sz="2000">
              <a:solidFill>
                <a:srgbClr val="2E2E2E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2000"/>
              <a:buChar char="●"/>
            </a:pPr>
            <a:r>
              <a:rPr lang="en" sz="2000">
                <a:solidFill>
                  <a:srgbClr val="2E2E2E"/>
                </a:solidFill>
              </a:rPr>
              <a:t>Multi Language ( 100 + )</a:t>
            </a:r>
            <a:endParaRPr sz="2000">
              <a:solidFill>
                <a:srgbClr val="2E2E2E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2000"/>
              <a:buChar char="●"/>
            </a:pPr>
            <a:r>
              <a:rPr lang="en" sz="2000">
                <a:solidFill>
                  <a:srgbClr val="2E2E2E"/>
                </a:solidFill>
              </a:rPr>
              <a:t>Tensorflow, PyTorch</a:t>
            </a:r>
            <a:endParaRPr sz="2000">
              <a:solidFill>
                <a:srgbClr val="2E2E2E"/>
              </a:solidFill>
            </a:endParaRPr>
          </a:p>
        </p:txBody>
      </p:sp>
      <p:pic>
        <p:nvPicPr>
          <p:cNvPr id="207" name="Google Shape;2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6266" y="420713"/>
            <a:ext cx="3207771" cy="6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5945" y="457412"/>
            <a:ext cx="2966280" cy="422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Natural Language Processing (NLP)?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87900" y="1171675"/>
            <a:ext cx="7806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A branch of artificial intelligence that involves the design and implementation of algorithms and systems able to understand and interact through human languages. </a:t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NLP and Stanza</a:t>
            </a:r>
            <a:endParaRPr b="1" i="1">
              <a:solidFill>
                <a:schemeClr val="lt2"/>
              </a:solidFill>
            </a:endParaRPr>
          </a:p>
        </p:txBody>
      </p:sp>
      <p:sp>
        <p:nvSpPr>
          <p:cNvPr id="214" name="Google Shape;214;p32"/>
          <p:cNvSpPr txBox="1"/>
          <p:nvPr>
            <p:ph idx="1" type="body"/>
          </p:nvPr>
        </p:nvSpPr>
        <p:spPr>
          <a:xfrm>
            <a:off x="387900" y="1171675"/>
            <a:ext cx="7669800" cy="18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2000"/>
              <a:buChar char="●"/>
            </a:pPr>
            <a:r>
              <a:rPr lang="en" sz="2000">
                <a:solidFill>
                  <a:srgbClr val="2E2E2E"/>
                </a:solidFill>
              </a:rPr>
              <a:t>POS, tokenizing, parsing, NER</a:t>
            </a:r>
            <a:endParaRPr sz="2000">
              <a:solidFill>
                <a:srgbClr val="2E2E2E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2000"/>
              <a:buChar char="●"/>
            </a:pPr>
            <a:r>
              <a:rPr lang="en" sz="2000">
                <a:solidFill>
                  <a:srgbClr val="2E2E2E"/>
                </a:solidFill>
              </a:rPr>
              <a:t>Based on JAVA</a:t>
            </a:r>
            <a:endParaRPr sz="2000">
              <a:solidFill>
                <a:srgbClr val="2E2E2E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2000"/>
              <a:buChar char="●"/>
            </a:pPr>
            <a:r>
              <a:rPr lang="en" sz="2000">
                <a:solidFill>
                  <a:srgbClr val="2E2E2E"/>
                </a:solidFill>
              </a:rPr>
              <a:t>Stanza: python interface for Core NLP</a:t>
            </a:r>
            <a:endParaRPr sz="2000">
              <a:solidFill>
                <a:srgbClr val="2E2E2E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2000"/>
              <a:buChar char="○"/>
            </a:pPr>
            <a:r>
              <a:rPr lang="en" sz="2000">
                <a:solidFill>
                  <a:srgbClr val="2E2E2E"/>
                </a:solidFill>
              </a:rPr>
              <a:t>Tools for biomedical and clinical tasks</a:t>
            </a:r>
            <a:endParaRPr sz="2000">
              <a:solidFill>
                <a:srgbClr val="2E2E2E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type="title"/>
          </p:nvPr>
        </p:nvSpPr>
        <p:spPr>
          <a:xfrm>
            <a:off x="242575" y="1685950"/>
            <a:ext cx="4045200" cy="13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Hardware</a:t>
            </a:r>
            <a:endParaRPr sz="3000"/>
          </a:p>
        </p:txBody>
      </p:sp>
      <p:sp>
        <p:nvSpPr>
          <p:cNvPr id="220" name="Google Shape;220;p33"/>
          <p:cNvSpPr txBox="1"/>
          <p:nvPr>
            <p:ph idx="2" type="body"/>
          </p:nvPr>
        </p:nvSpPr>
        <p:spPr>
          <a:xfrm>
            <a:off x="4939500" y="952800"/>
            <a:ext cx="3837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 speed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Memory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Efficiency(Thermal Design Power)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Cost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Popular GPUs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6" name="Google Shape;226;p34"/>
          <p:cNvSpPr txBox="1"/>
          <p:nvPr>
            <p:ph idx="1" type="body"/>
          </p:nvPr>
        </p:nvSpPr>
        <p:spPr>
          <a:xfrm>
            <a:off x="311700" y="1168450"/>
            <a:ext cx="7077000" cy="3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Nvidia Tesla V100: </a:t>
            </a:r>
            <a:r>
              <a:rPr lang="en" sz="1500"/>
              <a:t>paired with 16 (or 32) GiB of memory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Nvidia Tesla A100</a:t>
            </a:r>
            <a:br>
              <a:rPr lang="en"/>
            </a:br>
            <a:r>
              <a:rPr lang="en" sz="1500"/>
              <a:t>Paired</a:t>
            </a:r>
            <a:r>
              <a:rPr lang="en" sz="1500"/>
              <a:t> with 40 GiB of memory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Nvidia Tesla T4</a:t>
            </a:r>
            <a:br>
              <a:rPr lang="en"/>
            </a:br>
            <a:r>
              <a:rPr lang="en" sz="1500"/>
              <a:t>Not very fast, but low power consumption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Nvidia Tesla K80</a:t>
            </a:r>
            <a:br>
              <a:rPr lang="en"/>
            </a:br>
            <a:r>
              <a:rPr lang="en" sz="1500"/>
              <a:t>Widely used in the past, extremely cheap nowadays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Nvidia Tesla M60</a:t>
            </a:r>
            <a:br>
              <a:rPr lang="en"/>
            </a:br>
            <a:r>
              <a:rPr lang="en" sz="1500"/>
              <a:t>Price higher than K80.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Intel Xeon E5-2686-v4</a:t>
            </a:r>
            <a:br>
              <a:rPr lang="en"/>
            </a:br>
            <a:r>
              <a:rPr lang="en" sz="1500"/>
              <a:t>Popular CPU</a:t>
            </a:r>
            <a:endParaRPr/>
          </a:p>
        </p:txBody>
      </p:sp>
      <p:pic>
        <p:nvPicPr>
          <p:cNvPr id="227" name="Google Shape;227;p34"/>
          <p:cNvPicPr preferRelativeResize="0"/>
          <p:nvPr/>
        </p:nvPicPr>
        <p:blipFill rotWithShape="1">
          <a:blip r:embed="rId3">
            <a:alphaModFix/>
          </a:blip>
          <a:srcRect b="27867" l="22525" r="22520" t="17478"/>
          <a:stretch/>
        </p:blipFill>
        <p:spPr>
          <a:xfrm>
            <a:off x="5303925" y="1798513"/>
            <a:ext cx="2591450" cy="154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Comparison of Specs vs Price of hardware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33" name="Google Shape;23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500" y="1398550"/>
            <a:ext cx="8709924" cy="182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89525"/>
            <a:ext cx="3316487" cy="33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6"/>
          <p:cNvSpPr txBox="1"/>
          <p:nvPr/>
        </p:nvSpPr>
        <p:spPr>
          <a:xfrm>
            <a:off x="311700" y="3686725"/>
            <a:ext cx="378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ld Standard TT"/>
                <a:ea typeface="Old Standard TT"/>
                <a:cs typeface="Old Standard TT"/>
                <a:sym typeface="Old Standard TT"/>
              </a:rPr>
              <a:t>Hardware speed when fine-tuning BERT-base-uncased pre-trained model.</a:t>
            </a:r>
            <a:endParaRPr b="1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40" name="Google Shape;24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9903" y="289525"/>
            <a:ext cx="3237148" cy="339720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6"/>
          <p:cNvSpPr txBox="1"/>
          <p:nvPr/>
        </p:nvSpPr>
        <p:spPr>
          <a:xfrm>
            <a:off x="5239900" y="3686725"/>
            <a:ext cx="378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Hardware speed per watt when fine-tuning BERT-base-uncased pre-trained model.</a:t>
            </a:r>
            <a:endParaRPr b="1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Datasets: Question Answering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7" name="Google Shape;247;p3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2000"/>
              <a:t>Answer Sentence Selection (AS2)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/>
              <a:t>Selecting the sentence constituting the answer.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2000"/>
              <a:t>Machine Reading (MR)</a:t>
            </a:r>
            <a:endParaRPr b="1"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Identifying the exact text span representing the answer.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/>
              <a:t>Stanford Question Answering Dataset (SQuAD-1.1)</a:t>
            </a:r>
            <a:br>
              <a:rPr lang="en"/>
            </a:br>
            <a:br>
              <a:rPr lang="en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type="title"/>
          </p:nvPr>
        </p:nvSpPr>
        <p:spPr>
          <a:xfrm>
            <a:off x="4765475" y="445025"/>
            <a:ext cx="4066800" cy="16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Datasets: Sentiment Analysis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253" name="Google Shape;253;p38"/>
          <p:cNvPicPr preferRelativeResize="0"/>
          <p:nvPr/>
        </p:nvPicPr>
        <p:blipFill rotWithShape="1">
          <a:blip r:embed="rId3">
            <a:alphaModFix/>
          </a:blip>
          <a:srcRect b="21094" l="0" r="0" t="15841"/>
          <a:stretch/>
        </p:blipFill>
        <p:spPr>
          <a:xfrm>
            <a:off x="460650" y="445025"/>
            <a:ext cx="3542124" cy="126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8"/>
          <p:cNvSpPr txBox="1"/>
          <p:nvPr>
            <p:ph idx="1" type="body"/>
          </p:nvPr>
        </p:nvSpPr>
        <p:spPr>
          <a:xfrm>
            <a:off x="311700" y="1958875"/>
            <a:ext cx="8520600" cy="29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 sz="2000">
                <a:solidFill>
                  <a:schemeClr val="lt1"/>
                </a:solidFill>
              </a:rPr>
              <a:t>Product Reviews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 sz="1800">
                <a:solidFill>
                  <a:schemeClr val="lt1"/>
                </a:solidFill>
              </a:rPr>
              <a:t>IMDB Movie Reviews Dataset: 50,000 movie reviews of which 25,000 are labelled as positive intent and 25,000 as negative.</a:t>
            </a:r>
            <a:br>
              <a:rPr lang="en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 sz="2000">
                <a:solidFill>
                  <a:schemeClr val="lt1"/>
                </a:solidFill>
              </a:rPr>
              <a:t>Twitter dataset</a:t>
            </a:r>
            <a:endParaRPr b="1" sz="2000">
              <a:solidFill>
                <a:schemeClr val="lt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" sz="1800">
                <a:solidFill>
                  <a:schemeClr val="lt1"/>
                </a:solidFill>
              </a:rPr>
              <a:t>1,400,000 tweets</a:t>
            </a:r>
            <a:endParaRPr sz="1800"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 sz="1800">
                <a:solidFill>
                  <a:schemeClr val="lt1"/>
                </a:solidFill>
              </a:rPr>
              <a:t>U</a:t>
            </a:r>
            <a:r>
              <a:rPr lang="en" sz="1800">
                <a:solidFill>
                  <a:schemeClr val="lt1"/>
                </a:solidFill>
              </a:rPr>
              <a:t>ser responses to different products, brands, or topics through user tweets.</a:t>
            </a:r>
            <a:endParaRPr sz="1800"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b="1" lang="en" sz="1800">
                <a:solidFill>
                  <a:schemeClr val="lt1"/>
                </a:solidFill>
              </a:rPr>
              <a:t>Challenges</a:t>
            </a:r>
            <a:r>
              <a:rPr lang="en" sz="1800">
                <a:solidFill>
                  <a:schemeClr val="lt1"/>
                </a:solidFill>
              </a:rPr>
              <a:t>: Irony, Sarcasm</a:t>
            </a:r>
            <a:br>
              <a:rPr lang="en">
                <a:solidFill>
                  <a:schemeClr val="lt1"/>
                </a:solidFill>
              </a:rPr>
            </a:br>
            <a:br>
              <a:rPr lang="en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/>
          <p:nvPr>
            <p:ph type="title"/>
          </p:nvPr>
        </p:nvSpPr>
        <p:spPr>
          <a:xfrm>
            <a:off x="4765475" y="445025"/>
            <a:ext cx="4066800" cy="16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Datasets: Sentiment Analysis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260" name="Google Shape;260;p39"/>
          <p:cNvPicPr preferRelativeResize="0"/>
          <p:nvPr/>
        </p:nvPicPr>
        <p:blipFill rotWithShape="1">
          <a:blip r:embed="rId3">
            <a:alphaModFix/>
          </a:blip>
          <a:srcRect b="21094" l="0" r="0" t="15841"/>
          <a:stretch/>
        </p:blipFill>
        <p:spPr>
          <a:xfrm>
            <a:off x="460650" y="445025"/>
            <a:ext cx="3542124" cy="126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9"/>
          <p:cNvSpPr txBox="1"/>
          <p:nvPr>
            <p:ph idx="1" type="body"/>
          </p:nvPr>
        </p:nvSpPr>
        <p:spPr>
          <a:xfrm>
            <a:off x="311700" y="1958875"/>
            <a:ext cx="8520600" cy="29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 sz="2000">
                <a:solidFill>
                  <a:schemeClr val="lt1"/>
                </a:solidFill>
              </a:rPr>
              <a:t>Paper Review Dataset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 sz="1800">
                <a:solidFill>
                  <a:schemeClr val="lt1"/>
                </a:solidFill>
              </a:rPr>
              <a:t>405 reviews of scientific papers, and they are labelled with a score from 2 (very negative) to 2 (very positive)</a:t>
            </a:r>
            <a:br>
              <a:rPr lang="en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 sz="2000">
                <a:solidFill>
                  <a:schemeClr val="lt1"/>
                </a:solidFill>
              </a:rPr>
              <a:t>Multimodal Dataset</a:t>
            </a:r>
            <a:endParaRPr b="1" sz="2000"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 sz="1800">
                <a:solidFill>
                  <a:schemeClr val="lt1"/>
                </a:solidFill>
              </a:rPr>
              <a:t>IEMOCAP: 12 h of audiovisual data </a:t>
            </a:r>
            <a:br>
              <a:rPr lang="en">
                <a:solidFill>
                  <a:schemeClr val="lt1"/>
                </a:solidFill>
              </a:rPr>
            </a:br>
            <a:br>
              <a:rPr lang="en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Datasets: </a:t>
            </a:r>
            <a:r>
              <a:rPr lang="en">
                <a:solidFill>
                  <a:schemeClr val="dk2"/>
                </a:solidFill>
              </a:rPr>
              <a:t>Biomedical text mining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67" name="Google Shape;267;p4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2000"/>
              <a:t>Biomedical NER (BioNER)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/>
              <a:t>Focus: Extract relevant Biomedical entities, such as proteins, chemical compounds, or organism names from Biomedical documents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/>
              <a:t>Concept Recognition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/>
              <a:t>Relation Recognition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2000"/>
              <a:t>Biomedical Semantic Indexing (BioSI)</a:t>
            </a:r>
            <a:endParaRPr b="1" sz="20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/>
              <a:t>Classifying Biomedical documents according to a hierarchy labels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/>
              <a:t>large-scale corpora consisting of tens of millions of documents manually annotated by experts, representing the most important resources in BioSI</a:t>
            </a:r>
            <a:br>
              <a:rPr lang="en" sz="1800"/>
            </a:br>
            <a:br>
              <a:rPr lang="en"/>
            </a:b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 txBox="1"/>
          <p:nvPr>
            <p:ph type="title"/>
          </p:nvPr>
        </p:nvSpPr>
        <p:spPr>
          <a:xfrm>
            <a:off x="311700" y="445025"/>
            <a:ext cx="4110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Datasets: </a:t>
            </a:r>
            <a:r>
              <a:rPr b="1" lang="en">
                <a:solidFill>
                  <a:schemeClr val="lt1"/>
                </a:solidFill>
              </a:rPr>
              <a:t>Machine Translation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73" name="Google Shape;273;p41"/>
          <p:cNvSpPr txBox="1"/>
          <p:nvPr>
            <p:ph idx="1" type="body"/>
          </p:nvPr>
        </p:nvSpPr>
        <p:spPr>
          <a:xfrm>
            <a:off x="311700" y="2039075"/>
            <a:ext cx="8520600" cy="25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 sz="2000">
                <a:solidFill>
                  <a:schemeClr val="lt1"/>
                </a:solidFill>
              </a:rPr>
              <a:t>OPUS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 sz="1800">
                <a:solidFill>
                  <a:schemeClr val="lt1"/>
                </a:solidFill>
              </a:rPr>
              <a:t>Collection of translated texts from the web</a:t>
            </a:r>
            <a:br>
              <a:rPr lang="en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 sz="2000">
                <a:solidFill>
                  <a:schemeClr val="lt1"/>
                </a:solidFill>
              </a:rPr>
              <a:t>MultiUN</a:t>
            </a:r>
            <a:endParaRPr b="1" sz="2000"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 sz="1800">
                <a:solidFill>
                  <a:schemeClr val="lt1"/>
                </a:solidFill>
              </a:rPr>
              <a:t>Collection of translated documents from the United Nations.</a:t>
            </a:r>
            <a:br>
              <a:rPr lang="en" sz="1800">
                <a:solidFill>
                  <a:schemeClr val="lt1"/>
                </a:solidFill>
              </a:rPr>
            </a:br>
            <a:br>
              <a:rPr lang="en">
                <a:solidFill>
                  <a:schemeClr val="lt1"/>
                </a:solidFill>
              </a:rPr>
            </a:br>
            <a:endParaRPr sz="1800">
              <a:solidFill>
                <a:schemeClr val="lt1"/>
              </a:solidFill>
            </a:endParaRPr>
          </a:p>
        </p:txBody>
      </p:sp>
      <p:pic>
        <p:nvPicPr>
          <p:cNvPr id="274" name="Google Shape;27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4950" y="91275"/>
            <a:ext cx="3535575" cy="185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265500" y="1839550"/>
            <a:ext cx="4045200" cy="13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Tasks and Applications</a:t>
            </a:r>
            <a:endParaRPr sz="3000"/>
          </a:p>
        </p:txBody>
      </p:sp>
      <p:sp>
        <p:nvSpPr>
          <p:cNvPr id="72" name="Google Shape;72;p15"/>
          <p:cNvSpPr txBox="1"/>
          <p:nvPr>
            <p:ph idx="1" type="subTitle"/>
          </p:nvPr>
        </p:nvSpPr>
        <p:spPr>
          <a:xfrm>
            <a:off x="265500" y="2464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Most of modern NLP applications can be categorized in four classes.</a:t>
            </a:r>
            <a:endParaRPr sz="2000"/>
          </a:p>
        </p:txBody>
      </p:sp>
      <p:sp>
        <p:nvSpPr>
          <p:cNvPr id="73" name="Google Shape;73;p15"/>
          <p:cNvSpPr txBox="1"/>
          <p:nvPr>
            <p:ph idx="2" type="body"/>
          </p:nvPr>
        </p:nvSpPr>
        <p:spPr>
          <a:xfrm>
            <a:off x="4939500" y="952800"/>
            <a:ext cx="3837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</a:t>
            </a:r>
            <a:r>
              <a:rPr lang="en"/>
              <a:t>Sequence Classification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Input: A sequence of tokens (words).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Output</a:t>
            </a:r>
            <a:r>
              <a:rPr lang="en"/>
              <a:t>: A set of possible classes.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Examples: Sentiment analysis, document classification, etc.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Datasets: </a:t>
            </a:r>
            <a:r>
              <a:rPr lang="en">
                <a:solidFill>
                  <a:schemeClr val="dk2"/>
                </a:solidFill>
              </a:rPr>
              <a:t>GLUE and other benchmarks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80" name="Google Shape;280;p4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2000"/>
              <a:t>General Language Understanding Evaluation(GLUE)</a:t>
            </a:r>
            <a:endParaRPr b="1"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Single sentence understanding, sentence-pair tasks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SUPERGLUE: more </a:t>
            </a:r>
            <a:r>
              <a:rPr lang="en" sz="1800"/>
              <a:t>challenging</a:t>
            </a:r>
            <a:r>
              <a:rPr lang="en" sz="1800"/>
              <a:t> task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Biomedical Language Understanding Evaluation (BLUE)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Current Issues and Future Directions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86" name="Google Shape;286;p4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2000"/>
              <a:t>Issues</a:t>
            </a:r>
            <a:endParaRPr b="1"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Computation Cost, huge parameter size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Difficulty in hyper parameter tuning resulting in reproducibility issues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Output: Hardly interpretable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2000"/>
              <a:t>Future Directions</a:t>
            </a:r>
            <a:endParaRPr b="1"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Cyber-security, such as fake news detection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Industrial applications, such as virtual assistants (Alexa, Siri...),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Text generation based for instance on recent variational autoencoders or Generative Adversarial Networks.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  <p:sp>
        <p:nvSpPr>
          <p:cNvPr id="292" name="Google Shape;292;p4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265500" y="1839550"/>
            <a:ext cx="4045200" cy="13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Tasks and Applications</a:t>
            </a:r>
            <a:endParaRPr sz="3000"/>
          </a:p>
        </p:txBody>
      </p:sp>
      <p:sp>
        <p:nvSpPr>
          <p:cNvPr id="79" name="Google Shape;79;p16"/>
          <p:cNvSpPr txBox="1"/>
          <p:nvPr>
            <p:ph idx="1" type="subTitle"/>
          </p:nvPr>
        </p:nvSpPr>
        <p:spPr>
          <a:xfrm>
            <a:off x="265500" y="2464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Most of modern NLP applications can be categorized in four classes.</a:t>
            </a:r>
            <a:endParaRPr sz="2000"/>
          </a:p>
        </p:txBody>
      </p:sp>
      <p:sp>
        <p:nvSpPr>
          <p:cNvPr id="80" name="Google Shape;80;p16"/>
          <p:cNvSpPr txBox="1"/>
          <p:nvPr>
            <p:ph idx="2" type="body"/>
          </p:nvPr>
        </p:nvSpPr>
        <p:spPr>
          <a:xfrm>
            <a:off x="4939500" y="952800"/>
            <a:ext cx="3837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Pairwise </a:t>
            </a:r>
            <a:r>
              <a:rPr lang="en"/>
              <a:t>Sequence Classification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Input: A pair of sequences. Each sequence is a series of tokens.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Output: A set of possible classes.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Examples: Textual entailment, document similarity, etc.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265500" y="1839550"/>
            <a:ext cx="4045200" cy="13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Tasks and Applications</a:t>
            </a:r>
            <a:endParaRPr sz="3000"/>
          </a:p>
        </p:txBody>
      </p:sp>
      <p:sp>
        <p:nvSpPr>
          <p:cNvPr id="86" name="Google Shape;86;p17"/>
          <p:cNvSpPr txBox="1"/>
          <p:nvPr>
            <p:ph idx="1" type="subTitle"/>
          </p:nvPr>
        </p:nvSpPr>
        <p:spPr>
          <a:xfrm>
            <a:off x="265500" y="2464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Most of modern NLP applications can be categorized in four classes.</a:t>
            </a:r>
            <a:endParaRPr sz="2000"/>
          </a:p>
        </p:txBody>
      </p:sp>
      <p:sp>
        <p:nvSpPr>
          <p:cNvPr id="87" name="Google Shape;87;p17"/>
          <p:cNvSpPr txBox="1"/>
          <p:nvPr>
            <p:ph idx="2" type="body"/>
          </p:nvPr>
        </p:nvSpPr>
        <p:spPr>
          <a:xfrm>
            <a:off x="4939500" y="952800"/>
            <a:ext cx="3837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. Word labeling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Input: A sequence of tokens.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Output: A label for each token.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Examples: Parts of speech tagging, named entity recognition, etc.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265500" y="1839550"/>
            <a:ext cx="4045200" cy="13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Tasks and Applications</a:t>
            </a:r>
            <a:endParaRPr sz="3000"/>
          </a:p>
        </p:txBody>
      </p:sp>
      <p:sp>
        <p:nvSpPr>
          <p:cNvPr id="93" name="Google Shape;93;p18"/>
          <p:cNvSpPr txBox="1"/>
          <p:nvPr>
            <p:ph idx="1" type="subTitle"/>
          </p:nvPr>
        </p:nvSpPr>
        <p:spPr>
          <a:xfrm>
            <a:off x="265500" y="2464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Most of modern NLP applications can be categorized in four classes.</a:t>
            </a:r>
            <a:endParaRPr sz="2000"/>
          </a:p>
        </p:txBody>
      </p:sp>
      <p:sp>
        <p:nvSpPr>
          <p:cNvPr id="94" name="Google Shape;94;p18"/>
          <p:cNvSpPr txBox="1"/>
          <p:nvPr>
            <p:ph idx="2" type="body"/>
          </p:nvPr>
        </p:nvSpPr>
        <p:spPr>
          <a:xfrm>
            <a:off x="4939500" y="952800"/>
            <a:ext cx="3837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Seq2Seq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Input: A sequence of tokens.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Output: A sequence of token.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Examples: Translation, summarization, etc.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Example</a:t>
            </a:r>
            <a:endParaRPr/>
          </a:p>
        </p:txBody>
      </p:sp>
      <p:sp>
        <p:nvSpPr>
          <p:cNvPr id="100" name="Google Shape;100;p19"/>
          <p:cNvSpPr/>
          <p:nvPr/>
        </p:nvSpPr>
        <p:spPr>
          <a:xfrm>
            <a:off x="2757150" y="2365125"/>
            <a:ext cx="3020100" cy="3780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I really like David’s cat!</a:t>
            </a:r>
            <a:endParaRPr b="1" sz="19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1" name="Google Shape;101;p19"/>
          <p:cNvGrpSpPr/>
          <p:nvPr/>
        </p:nvGrpSpPr>
        <p:grpSpPr>
          <a:xfrm>
            <a:off x="2328750" y="2743125"/>
            <a:ext cx="3876900" cy="1225200"/>
            <a:chOff x="2328750" y="2133525"/>
            <a:chExt cx="3876900" cy="1225200"/>
          </a:xfrm>
        </p:grpSpPr>
        <p:sp>
          <p:nvSpPr>
            <p:cNvPr id="102" name="Google Shape;102;p19"/>
            <p:cNvSpPr/>
            <p:nvPr/>
          </p:nvSpPr>
          <p:spPr>
            <a:xfrm>
              <a:off x="2328750" y="2980725"/>
              <a:ext cx="3876900" cy="378000"/>
            </a:xfrm>
            <a:prstGeom prst="roundRect">
              <a:avLst>
                <a:gd fmla="val 16667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900">
                  <a:solidFill>
                    <a:schemeClr val="accent4"/>
                  </a:solidFill>
                  <a:latin typeface="Roboto"/>
                  <a:ea typeface="Roboto"/>
                  <a:cs typeface="Roboto"/>
                  <a:sym typeface="Roboto"/>
                </a:rPr>
                <a:t>আমি ডেভিডের বিড়াল পছন্দ করি!</a:t>
              </a:r>
              <a:endParaRPr b="1" sz="19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03" name="Google Shape;103;p19"/>
            <p:cNvCxnSpPr>
              <a:stCxn id="100" idx="2"/>
              <a:endCxn id="102" idx="0"/>
            </p:cNvCxnSpPr>
            <p:nvPr/>
          </p:nvCxnSpPr>
          <p:spPr>
            <a:xfrm>
              <a:off x="4267200" y="2133525"/>
              <a:ext cx="0" cy="847200"/>
            </a:xfrm>
            <a:prstGeom prst="straightConnector1">
              <a:avLst/>
            </a:prstGeom>
            <a:noFill/>
            <a:ln cap="flat" cmpd="sng" w="28575">
              <a:solidFill>
                <a:srgbClr val="FF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04" name="Google Shape;104;p19"/>
            <p:cNvSpPr txBox="1"/>
            <p:nvPr/>
          </p:nvSpPr>
          <p:spPr>
            <a:xfrm>
              <a:off x="4358000" y="2289925"/>
              <a:ext cx="1511700" cy="37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7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translation</a:t>
              </a:r>
              <a:endParaRPr i="1" sz="17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105" name="Google Shape;105;p19"/>
          <p:cNvGrpSpPr/>
          <p:nvPr/>
        </p:nvGrpSpPr>
        <p:grpSpPr>
          <a:xfrm>
            <a:off x="5729700" y="1944025"/>
            <a:ext cx="2499825" cy="776650"/>
            <a:chOff x="5729700" y="1334425"/>
            <a:chExt cx="2499825" cy="776650"/>
          </a:xfrm>
        </p:grpSpPr>
        <p:cxnSp>
          <p:nvCxnSpPr>
            <p:cNvPr id="106" name="Google Shape;106;p19"/>
            <p:cNvCxnSpPr/>
            <p:nvPr/>
          </p:nvCxnSpPr>
          <p:spPr>
            <a:xfrm>
              <a:off x="5777250" y="1944525"/>
              <a:ext cx="1511700" cy="0"/>
            </a:xfrm>
            <a:prstGeom prst="straightConnector1">
              <a:avLst/>
            </a:prstGeom>
            <a:noFill/>
            <a:ln cap="flat" cmpd="sng" w="28575">
              <a:solidFill>
                <a:srgbClr val="FF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07" name="Google Shape;107;p19"/>
            <p:cNvSpPr txBox="1"/>
            <p:nvPr/>
          </p:nvSpPr>
          <p:spPr>
            <a:xfrm>
              <a:off x="7318125" y="1733075"/>
              <a:ext cx="911400" cy="37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700">
                  <a:latin typeface="Old Standard TT"/>
                  <a:ea typeface="Old Standard TT"/>
                  <a:cs typeface="Old Standard TT"/>
                  <a:sym typeface="Old Standard TT"/>
                </a:rPr>
                <a:t>positive</a:t>
              </a:r>
              <a:endParaRPr b="1" i="1" sz="17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108" name="Google Shape;108;p19"/>
            <p:cNvSpPr txBox="1"/>
            <p:nvPr/>
          </p:nvSpPr>
          <p:spPr>
            <a:xfrm>
              <a:off x="5729700" y="1334425"/>
              <a:ext cx="1511700" cy="49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7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sentiment analysis</a:t>
              </a:r>
              <a:endParaRPr i="1" sz="17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109" name="Google Shape;109;p19"/>
          <p:cNvGrpSpPr/>
          <p:nvPr/>
        </p:nvGrpSpPr>
        <p:grpSpPr>
          <a:xfrm>
            <a:off x="1474675" y="1489825"/>
            <a:ext cx="4178850" cy="966150"/>
            <a:chOff x="1474675" y="880225"/>
            <a:chExt cx="4178850" cy="966150"/>
          </a:xfrm>
        </p:grpSpPr>
        <p:cxnSp>
          <p:nvCxnSpPr>
            <p:cNvPr id="110" name="Google Shape;110;p19"/>
            <p:cNvCxnSpPr/>
            <p:nvPr/>
          </p:nvCxnSpPr>
          <p:spPr>
            <a:xfrm flipH="1" rot="10800000">
              <a:off x="3514000" y="1239775"/>
              <a:ext cx="8700" cy="606600"/>
            </a:xfrm>
            <a:prstGeom prst="straightConnector1">
              <a:avLst/>
            </a:prstGeom>
            <a:noFill/>
            <a:ln cap="flat" cmpd="sng" w="19050">
              <a:solidFill>
                <a:srgbClr val="FF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1" name="Google Shape;111;p19"/>
            <p:cNvCxnSpPr/>
            <p:nvPr/>
          </p:nvCxnSpPr>
          <p:spPr>
            <a:xfrm flipH="1" rot="10800000">
              <a:off x="3991723" y="1239775"/>
              <a:ext cx="8700" cy="606600"/>
            </a:xfrm>
            <a:prstGeom prst="straightConnector1">
              <a:avLst/>
            </a:prstGeom>
            <a:noFill/>
            <a:ln cap="flat" cmpd="sng" w="19050">
              <a:solidFill>
                <a:srgbClr val="FF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2" name="Google Shape;112;p19"/>
            <p:cNvCxnSpPr/>
            <p:nvPr/>
          </p:nvCxnSpPr>
          <p:spPr>
            <a:xfrm flipH="1" rot="10800000">
              <a:off x="4621850" y="1239775"/>
              <a:ext cx="8700" cy="606600"/>
            </a:xfrm>
            <a:prstGeom prst="straightConnector1">
              <a:avLst/>
            </a:prstGeom>
            <a:noFill/>
            <a:ln cap="flat" cmpd="sng" w="19050">
              <a:solidFill>
                <a:srgbClr val="FF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3" name="Google Shape;113;p19"/>
            <p:cNvCxnSpPr/>
            <p:nvPr/>
          </p:nvCxnSpPr>
          <p:spPr>
            <a:xfrm flipH="1" rot="10800000">
              <a:off x="5213850" y="1239775"/>
              <a:ext cx="8700" cy="606600"/>
            </a:xfrm>
            <a:prstGeom prst="straightConnector1">
              <a:avLst/>
            </a:prstGeom>
            <a:noFill/>
            <a:ln cap="flat" cmpd="sng" w="19050">
              <a:solidFill>
                <a:srgbClr val="FF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4" name="Google Shape;114;p19"/>
            <p:cNvCxnSpPr/>
            <p:nvPr/>
          </p:nvCxnSpPr>
          <p:spPr>
            <a:xfrm flipH="1" rot="10800000">
              <a:off x="3089825" y="1239775"/>
              <a:ext cx="8700" cy="606600"/>
            </a:xfrm>
            <a:prstGeom prst="straightConnector1">
              <a:avLst/>
            </a:prstGeom>
            <a:noFill/>
            <a:ln cap="flat" cmpd="sng" w="19050">
              <a:solidFill>
                <a:srgbClr val="FF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15" name="Google Shape;115;p19"/>
            <p:cNvSpPr txBox="1"/>
            <p:nvPr/>
          </p:nvSpPr>
          <p:spPr>
            <a:xfrm>
              <a:off x="4964725" y="880225"/>
              <a:ext cx="688800" cy="37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>
                  <a:latin typeface="Old Standard TT"/>
                  <a:ea typeface="Old Standard TT"/>
                  <a:cs typeface="Old Standard TT"/>
                  <a:sym typeface="Old Standard TT"/>
                </a:rPr>
                <a:t>noun</a:t>
              </a:r>
              <a:endParaRPr b="1" i="1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116" name="Google Shape;116;p19"/>
            <p:cNvSpPr txBox="1"/>
            <p:nvPr/>
          </p:nvSpPr>
          <p:spPr>
            <a:xfrm>
              <a:off x="4358000" y="880225"/>
              <a:ext cx="688800" cy="37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>
                  <a:latin typeface="Old Standard TT"/>
                  <a:ea typeface="Old Standard TT"/>
                  <a:cs typeface="Old Standard TT"/>
                  <a:sym typeface="Old Standard TT"/>
                </a:rPr>
                <a:t>noun</a:t>
              </a:r>
              <a:endParaRPr b="1" i="1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117" name="Google Shape;117;p19"/>
            <p:cNvSpPr txBox="1"/>
            <p:nvPr/>
          </p:nvSpPr>
          <p:spPr>
            <a:xfrm>
              <a:off x="3773300" y="880225"/>
              <a:ext cx="688800" cy="37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>
                  <a:latin typeface="Old Standard TT"/>
                  <a:ea typeface="Old Standard TT"/>
                  <a:cs typeface="Old Standard TT"/>
                  <a:sym typeface="Old Standard TT"/>
                </a:rPr>
                <a:t>v</a:t>
              </a:r>
              <a:r>
                <a:rPr b="1" i="1" lang="en">
                  <a:latin typeface="Old Standard TT"/>
                  <a:ea typeface="Old Standard TT"/>
                  <a:cs typeface="Old Standard TT"/>
                  <a:sym typeface="Old Standard TT"/>
                </a:rPr>
                <a:t>erb</a:t>
              </a:r>
              <a:endParaRPr b="1" i="1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118" name="Google Shape;118;p19"/>
            <p:cNvSpPr txBox="1"/>
            <p:nvPr/>
          </p:nvSpPr>
          <p:spPr>
            <a:xfrm>
              <a:off x="3311625" y="880225"/>
              <a:ext cx="688800" cy="37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>
                  <a:latin typeface="Old Standard TT"/>
                  <a:ea typeface="Old Standard TT"/>
                  <a:cs typeface="Old Standard TT"/>
                  <a:sym typeface="Old Standard TT"/>
                </a:rPr>
                <a:t>adj</a:t>
              </a:r>
              <a:endParaRPr b="1" i="1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119" name="Google Shape;119;p19"/>
            <p:cNvSpPr txBox="1"/>
            <p:nvPr/>
          </p:nvSpPr>
          <p:spPr>
            <a:xfrm>
              <a:off x="2833900" y="880225"/>
              <a:ext cx="688800" cy="37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>
                  <a:latin typeface="Old Standard TT"/>
                  <a:ea typeface="Old Standard TT"/>
                  <a:cs typeface="Old Standard TT"/>
                  <a:sym typeface="Old Standard TT"/>
                </a:rPr>
                <a:t>pron</a:t>
              </a:r>
              <a:endParaRPr b="1" i="1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120" name="Google Shape;120;p19"/>
            <p:cNvSpPr txBox="1"/>
            <p:nvPr/>
          </p:nvSpPr>
          <p:spPr>
            <a:xfrm>
              <a:off x="1474675" y="1218175"/>
              <a:ext cx="1511700" cy="49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7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pos tagging</a:t>
              </a:r>
              <a:endParaRPr i="1" sz="17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Advances in NLP:  </a:t>
            </a:r>
            <a:endParaRPr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387900" y="1171675"/>
            <a:ext cx="7806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Earlier approaches used to represent words as one-hot encoded vectors (bag-of-words)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These vectors are huge!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Different words have orthogonal representations limiting similarity computation.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 context is not taken into account.</a:t>
            </a:r>
            <a:endParaRPr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Advances in NLP: </a:t>
            </a:r>
            <a:r>
              <a:rPr b="1" i="1" lang="en">
                <a:solidFill>
                  <a:schemeClr val="lt2"/>
                </a:solidFill>
              </a:rPr>
              <a:t>Word </a:t>
            </a:r>
            <a:r>
              <a:rPr b="1" i="1" lang="en">
                <a:solidFill>
                  <a:schemeClr val="lt2"/>
                </a:solidFill>
              </a:rPr>
              <a:t>and Sentence Vectors</a:t>
            </a:r>
            <a:endParaRPr b="1" i="1">
              <a:solidFill>
                <a:schemeClr val="lt2"/>
              </a:solidFill>
            </a:endParaRPr>
          </a:p>
        </p:txBody>
      </p:sp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387900" y="1171675"/>
            <a:ext cx="5648400" cy="31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Word2Vec introduced the concept of word vectors.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Representing every word in vectors space with fixed dimension.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Similar words will be closer to each other.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It even has a sense of meaning in directions</a:t>
            </a:r>
            <a:br>
              <a:rPr lang="en" sz="2000"/>
            </a:br>
            <a:r>
              <a:rPr b="1" i="1" lang="en" sz="2000"/>
              <a:t>v_king – v_queen =</a:t>
            </a:r>
            <a:r>
              <a:rPr b="1" i="1" lang="en" sz="2000"/>
              <a:t> v_man – v_woman</a:t>
            </a:r>
            <a:endParaRPr b="1" i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Later we saw GloVe, FastText, etc.</a:t>
            </a:r>
            <a:endParaRPr sz="2000"/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6225" y="2384225"/>
            <a:ext cx="2158275" cy="2051774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